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57" r:id="rId2"/>
    <p:sldId id="392" r:id="rId3"/>
    <p:sldId id="288" r:id="rId4"/>
    <p:sldId id="391" r:id="rId5"/>
    <p:sldId id="463" r:id="rId6"/>
    <p:sldId id="464" r:id="rId7"/>
    <p:sldId id="311" r:id="rId8"/>
    <p:sldId id="315" r:id="rId9"/>
    <p:sldId id="394" r:id="rId10"/>
    <p:sldId id="465" r:id="rId11"/>
    <p:sldId id="466" r:id="rId12"/>
    <p:sldId id="395" r:id="rId13"/>
    <p:sldId id="396" r:id="rId14"/>
    <p:sldId id="393" r:id="rId15"/>
    <p:sldId id="397" r:id="rId16"/>
    <p:sldId id="398" r:id="rId17"/>
    <p:sldId id="456" r:id="rId18"/>
    <p:sldId id="401" r:id="rId19"/>
    <p:sldId id="399" r:id="rId20"/>
    <p:sldId id="467" r:id="rId21"/>
    <p:sldId id="403" r:id="rId22"/>
    <p:sldId id="402" r:id="rId23"/>
    <p:sldId id="457" r:id="rId24"/>
    <p:sldId id="458" r:id="rId25"/>
    <p:sldId id="405" r:id="rId26"/>
    <p:sldId id="406" r:id="rId27"/>
    <p:sldId id="404" r:id="rId28"/>
    <p:sldId id="407" r:id="rId29"/>
    <p:sldId id="408" r:id="rId30"/>
    <p:sldId id="409" r:id="rId31"/>
    <p:sldId id="459" r:id="rId32"/>
    <p:sldId id="414" r:id="rId33"/>
    <p:sldId id="468" r:id="rId34"/>
    <p:sldId id="410" r:id="rId35"/>
    <p:sldId id="412" r:id="rId36"/>
    <p:sldId id="415" r:id="rId37"/>
    <p:sldId id="440" r:id="rId38"/>
    <p:sldId id="420" r:id="rId39"/>
    <p:sldId id="421" r:id="rId40"/>
    <p:sldId id="366" r:id="rId41"/>
    <p:sldId id="426" r:id="rId42"/>
    <p:sldId id="437" r:id="rId43"/>
    <p:sldId id="427" r:id="rId44"/>
    <p:sldId id="462" r:id="rId45"/>
    <p:sldId id="425" r:id="rId46"/>
    <p:sldId id="428" r:id="rId47"/>
    <p:sldId id="429" r:id="rId48"/>
    <p:sldId id="430" r:id="rId49"/>
    <p:sldId id="431" r:id="rId50"/>
    <p:sldId id="432" r:id="rId51"/>
    <p:sldId id="434" r:id="rId52"/>
    <p:sldId id="433" r:id="rId53"/>
    <p:sldId id="455" r:id="rId54"/>
    <p:sldId id="435" r:id="rId55"/>
    <p:sldId id="442" r:id="rId56"/>
    <p:sldId id="443" r:id="rId57"/>
    <p:sldId id="444" r:id="rId58"/>
    <p:sldId id="445" r:id="rId59"/>
    <p:sldId id="446" r:id="rId60"/>
    <p:sldId id="447" r:id="rId61"/>
    <p:sldId id="448" r:id="rId62"/>
    <p:sldId id="449" r:id="rId63"/>
    <p:sldId id="460" r:id="rId64"/>
    <p:sldId id="461" r:id="rId65"/>
    <p:sldId id="454" r:id="rId66"/>
    <p:sldId id="450" r:id="rId67"/>
    <p:sldId id="451" r:id="rId68"/>
    <p:sldId id="453" r:id="rId69"/>
    <p:sldId id="438" r:id="rId70"/>
    <p:sldId id="441" r:id="rId71"/>
    <p:sldId id="469" r:id="rId72"/>
    <p:sldId id="422" r:id="rId73"/>
    <p:sldId id="367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9"/>
    <p:restoredTop sz="72836"/>
  </p:normalViewPr>
  <p:slideViewPr>
    <p:cSldViewPr snapToGrid="0" snapToObjects="1">
      <p:cViewPr varScale="1">
        <p:scale>
          <a:sx n="93" d="100"/>
          <a:sy n="93" d="100"/>
        </p:scale>
        <p:origin x="18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6D3E9-CB9A-F344-AC12-747E77E05B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A4D18-6766-AF4E-9861-D2D199E0D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06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585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538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611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54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59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89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112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634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840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783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612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65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238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993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1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486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9320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656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4761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563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8635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578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779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0584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387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3800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847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138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3109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54063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81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54063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5256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107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071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9771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5205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1781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573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5483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54063" lvl="1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8358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315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3539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96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361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725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001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035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087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8171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9537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8283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9323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8587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3309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215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0050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0252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622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8511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1692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4617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4303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3363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0828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7052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183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95666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57450" lvl="5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0536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57450" lvl="5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9443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4073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94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145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595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photos-ppt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719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vstc-p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105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photos-ppt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77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bgbuffonephot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80504" y="3137687"/>
            <a:ext cx="4878397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974084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2606493" y="0"/>
            <a:ext cx="9602107" cy="6858000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1580" h="6858000">
                <a:moveTo>
                  <a:pt x="5020236" y="14941"/>
                </a:moveTo>
                <a:lnTo>
                  <a:pt x="7201580" y="0"/>
                </a:lnTo>
                <a:lnTo>
                  <a:pt x="7201580" y="6858000"/>
                </a:lnTo>
                <a:lnTo>
                  <a:pt x="0" y="6858000"/>
                </a:lnTo>
                <a:lnTo>
                  <a:pt x="5020236" y="14941"/>
                </a:lnTo>
                <a:close/>
              </a:path>
            </a:pathLst>
          </a:custGeom>
        </p:spPr>
        <p:txBody>
          <a:bodyPr vert="horz" anchor="ctr"/>
          <a:lstStyle>
            <a:lvl1pPr algn="r">
              <a:lnSpc>
                <a:spcPct val="100000"/>
              </a:lnSpc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09256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180403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838003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0644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30" y="1861441"/>
            <a:ext cx="10327340" cy="31702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6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5528734" y="2887664"/>
            <a:ext cx="114511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9pPr>
          </a:lstStyle>
          <a:p>
            <a:endParaRPr lang="en-US" sz="5400" dirty="0">
              <a:solidFill>
                <a:srgbClr val="DBA455"/>
              </a:solidFill>
              <a:latin typeface="Wingding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54" y="1204857"/>
            <a:ext cx="10339617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1" y="3324432"/>
            <a:ext cx="10312996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47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1845482"/>
            <a:ext cx="5071872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193535" y="1845482"/>
            <a:ext cx="5071872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859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987" y="1783601"/>
            <a:ext cx="4829239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985" y="2622290"/>
            <a:ext cx="4829241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1171" y="1783601"/>
            <a:ext cx="4884955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1171" y="2619063"/>
            <a:ext cx="4878500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96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670" y="559400"/>
            <a:ext cx="4774509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9750" y="562026"/>
            <a:ext cx="4774509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654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1031301" y="536673"/>
            <a:ext cx="10104435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986" y="4486019"/>
            <a:ext cx="10341685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84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PPT-General9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 descr="genbuffbacke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65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MVC-p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PT-General11.jp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484" y="616108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00D180B-0554-7143-BE94-51A220C66786}" type="datetime1">
              <a:rPr lang="en-US"/>
              <a:pPr>
                <a:defRPr/>
              </a:pPr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16108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51900" y="616108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5384DF-3CC5-CF4E-9FE1-5084770CC2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0" name="Picture 6" descr="PPT-General4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8" descr="PPT-General4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532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400" kern="1200">
          <a:solidFill>
            <a:srgbClr val="262626"/>
          </a:solidFill>
          <a:latin typeface="+mn-lt"/>
          <a:ea typeface="ＭＳ Ｐゴシック" charset="0"/>
          <a:cs typeface="ＭＳ Ｐゴシック" charset="0"/>
        </a:defRPr>
      </a:lvl1pPr>
      <a:lvl2pPr marL="4111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200" kern="1200">
          <a:solidFill>
            <a:srgbClr val="262626"/>
          </a:solidFill>
          <a:latin typeface="+mn-lt"/>
          <a:ea typeface="ＭＳ Ｐゴシック" charset="0"/>
          <a:cs typeface="+mn-cs"/>
        </a:defRPr>
      </a:lvl2pPr>
      <a:lvl3pPr marL="7762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000" kern="1200">
          <a:solidFill>
            <a:srgbClr val="262626"/>
          </a:solidFill>
          <a:latin typeface="+mn-lt"/>
          <a:ea typeface="ＭＳ Ｐゴシック" charset="0"/>
          <a:cs typeface="+mn-cs"/>
        </a:defRPr>
      </a:lvl3pPr>
      <a:lvl4pPr marL="1187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kern="1200">
          <a:solidFill>
            <a:srgbClr val="262626"/>
          </a:solidFill>
          <a:latin typeface="+mn-lt"/>
          <a:ea typeface="ＭＳ Ｐゴシック" charset="0"/>
          <a:cs typeface="+mn-cs"/>
        </a:defRPr>
      </a:lvl4pPr>
      <a:lvl5pPr marL="15081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1600" kern="1200">
          <a:solidFill>
            <a:srgbClr val="262626"/>
          </a:solidFill>
          <a:latin typeface="+mn-lt"/>
          <a:ea typeface="ＭＳ Ｐゴシック" charset="0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manual/tutorial/getting-started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1852307"/>
            <a:ext cx="6767694" cy="1258882"/>
          </a:xfrm>
          <a:prstGeom prst="rect">
            <a:avLst/>
          </a:prstGeo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4 Week 1- MongoDB </a:t>
            </a:r>
          </a:p>
        </p:txBody>
      </p:sp>
    </p:spTree>
    <p:extLst>
      <p:ext uri="{BB962C8B-B14F-4D97-AF65-F5344CB8AC3E}">
        <p14:creationId xmlns:p14="http://schemas.microsoft.com/office/powerpoint/2010/main" val="630156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RDBMS vs Document Data Model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A34D6-9AA7-BA43-8083-A4D117F48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64" y="914400"/>
            <a:ext cx="8659091" cy="460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55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RDBMS vs Document Data Model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44B31C-15F4-FD49-A612-DB3321B83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64" y="91648"/>
            <a:ext cx="9379526" cy="542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49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Document Database?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58A1E-7F1E-FB4B-88AC-F2F0B5B3D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311" y="1513954"/>
            <a:ext cx="6716739" cy="244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43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Document Database?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991FA4-3719-C046-9CF4-CBF07325C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846" y="1312302"/>
            <a:ext cx="7838954" cy="367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68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Data Model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348331"/>
            <a:ext cx="8294687" cy="367531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Similar documents are stored together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Individual documents aren’t made of relationships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Store documents in the value part of the key-value store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create new attributes without need to define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Document Validation – dynamic schemas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4775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70A14B-5EE2-784E-8705-4CC4FB34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67" y="291811"/>
            <a:ext cx="8993529" cy="51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37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HTML Code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CA7416-71D2-FB45-ABAF-6C0950EE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3" y="1770928"/>
            <a:ext cx="3822700" cy="247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A2B387-C592-084D-96EE-4230E23BA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083" y="1565029"/>
            <a:ext cx="65278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64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704F8-1308-DE48-8542-D9FA7761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8" y="914400"/>
            <a:ext cx="11334447" cy="45114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15E040-A9FD-7042-AFB3-77353AAA0607}"/>
              </a:ext>
            </a:extLst>
          </p:cNvPr>
          <p:cNvSpPr txBox="1"/>
          <p:nvPr/>
        </p:nvSpPr>
        <p:spPr>
          <a:xfrm>
            <a:off x="2405081" y="5794540"/>
            <a:ext cx="6493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         </a:t>
            </a:r>
            <a:r>
              <a:rPr lang="en-US" sz="2800" b="1" dirty="0" err="1"/>
              <a:t>json.org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08883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Primer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Historically data was exchanged using </a:t>
            </a:r>
            <a:r>
              <a:rPr lang="en-US" sz="2400" b="1" dirty="0"/>
              <a:t>CSV</a:t>
            </a:r>
            <a:r>
              <a:rPr lang="en-US" sz="2400" dirty="0"/>
              <a:t> (simple-text format)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Separates row with new line and comma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Good to store flat data that doesn’t have repeating values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XML</a:t>
            </a:r>
            <a:r>
              <a:rPr lang="en-US" sz="2400" dirty="0"/>
              <a:t> (</a:t>
            </a:r>
            <a:r>
              <a:rPr lang="en-US" sz="2400" dirty="0" err="1"/>
              <a:t>eXtensible</a:t>
            </a:r>
            <a:r>
              <a:rPr lang="en-US" sz="2400" dirty="0"/>
              <a:t> Markup Language)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Used for complex and highly structured data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Overkill for simple data exchange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JSON</a:t>
            </a:r>
            <a:r>
              <a:rPr lang="en-US" sz="2400" dirty="0"/>
              <a:t> (</a:t>
            </a:r>
            <a:r>
              <a:rPr lang="en-US" sz="2400" dirty="0" err="1"/>
              <a:t>eXtensible</a:t>
            </a:r>
            <a:r>
              <a:rPr lang="en-US" sz="2400" dirty="0"/>
              <a:t> Markup Language)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Unlike XML makes content easy to understand and use</a:t>
            </a:r>
          </a:p>
        </p:txBody>
      </p:sp>
    </p:spTree>
    <p:extLst>
      <p:ext uri="{BB962C8B-B14F-4D97-AF65-F5344CB8AC3E}">
        <p14:creationId xmlns:p14="http://schemas.microsoft.com/office/powerpoint/2010/main" val="1005952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 vs JSON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71E53-1E9C-3F47-B419-35ED0F4F2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94" y="1634319"/>
            <a:ext cx="44958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4DFB8-0B90-1147-8529-C4D9BDF64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237" y="1422873"/>
            <a:ext cx="73914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8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Roadmap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762000" y="866244"/>
            <a:ext cx="952195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Document databases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Document database model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and JSON documents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Primer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Collections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to use/not to use document databases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Started with MongoDB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MongoDB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features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Data Model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Datatypes, Database, Collections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Atlas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3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Query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645851-C08F-0243-A45F-4244E4A71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545" y="914400"/>
            <a:ext cx="10058399" cy="460057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MongoDB provides native drivers for all popular programming languages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Java, .NET, Ruby, PHP, JavaScript, Node.js, Python, Perl, Scala,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etc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Fundamental difference between RDBMS and MongoDB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/>
                </a:solidFill>
              </a:rPr>
              <a:t>MongoDB query model is implemented as methods or functions within the API of a specific programming language like SQL</a:t>
            </a:r>
          </a:p>
        </p:txBody>
      </p:sp>
    </p:spTree>
    <p:extLst>
      <p:ext uri="{BB962C8B-B14F-4D97-AF65-F5344CB8AC3E}">
        <p14:creationId xmlns:p14="http://schemas.microsoft.com/office/powerpoint/2010/main" val="4074150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vs RDBMS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61F0702-C3DD-A04D-9526-4FA811584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244384"/>
              </p:ext>
            </p:extLst>
          </p:nvPr>
        </p:nvGraphicFramePr>
        <p:xfrm>
          <a:off x="416689" y="914399"/>
          <a:ext cx="11458938" cy="3842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823">
                  <a:extLst>
                    <a:ext uri="{9D8B030D-6E8A-4147-A177-3AD203B41FA5}">
                      <a16:colId xmlns:a16="http://schemas.microsoft.com/office/drawing/2014/main" val="1566027110"/>
                    </a:ext>
                  </a:extLst>
                </a:gridCol>
                <a:gridCol w="1909823">
                  <a:extLst>
                    <a:ext uri="{9D8B030D-6E8A-4147-A177-3AD203B41FA5}">
                      <a16:colId xmlns:a16="http://schemas.microsoft.com/office/drawing/2014/main" val="1210326122"/>
                    </a:ext>
                  </a:extLst>
                </a:gridCol>
                <a:gridCol w="1909823">
                  <a:extLst>
                    <a:ext uri="{9D8B030D-6E8A-4147-A177-3AD203B41FA5}">
                      <a16:colId xmlns:a16="http://schemas.microsoft.com/office/drawing/2014/main" val="3026837235"/>
                    </a:ext>
                  </a:extLst>
                </a:gridCol>
                <a:gridCol w="1909823">
                  <a:extLst>
                    <a:ext uri="{9D8B030D-6E8A-4147-A177-3AD203B41FA5}">
                      <a16:colId xmlns:a16="http://schemas.microsoft.com/office/drawing/2014/main" val="220369415"/>
                    </a:ext>
                  </a:extLst>
                </a:gridCol>
                <a:gridCol w="1909823">
                  <a:extLst>
                    <a:ext uri="{9D8B030D-6E8A-4147-A177-3AD203B41FA5}">
                      <a16:colId xmlns:a16="http://schemas.microsoft.com/office/drawing/2014/main" val="1255227735"/>
                    </a:ext>
                  </a:extLst>
                </a:gridCol>
                <a:gridCol w="1909823">
                  <a:extLst>
                    <a:ext uri="{9D8B030D-6E8A-4147-A177-3AD203B41FA5}">
                      <a16:colId xmlns:a16="http://schemas.microsoft.com/office/drawing/2014/main" val="71739062"/>
                    </a:ext>
                  </a:extLst>
                </a:gridCol>
              </a:tblGrid>
              <a:tr h="5513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Structure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Retrieval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94040"/>
                  </a:ext>
                </a:extLst>
              </a:tr>
              <a:tr h="1645745">
                <a:tc>
                  <a:txBody>
                    <a:bodyPr/>
                    <a:lstStyle/>
                    <a:p>
                      <a:r>
                        <a:rPr lang="en-US" b="1" dirty="0"/>
                        <a:t>RDBMS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is stored in tables in form of columns and rows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 to fetch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SQL to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Info is stored in schema on the type and structure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MySQL, Oracle, MS SQL, DB2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33420"/>
                  </a:ext>
                </a:extLst>
              </a:tr>
              <a:tr h="1645745">
                <a:tc>
                  <a:txBody>
                    <a:bodyPr/>
                    <a:lstStyle/>
                    <a:p>
                      <a:r>
                        <a:rPr lang="en-US" b="1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arrays and objects (can be nested recursively)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JSONiq</a:t>
                      </a:r>
                      <a:r>
                        <a:rPr lang="en-US" dirty="0"/>
                        <a:t> or JAQL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Arrays can be sorted in 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use schema for the same, but it is not predefined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MongoDB, </a:t>
                      </a:r>
                      <a:r>
                        <a:rPr lang="en-US" dirty="0" err="1"/>
                        <a:t>CouchDB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519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580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Object/Array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CE514B-5CFE-C546-9FC3-367961978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5236" y="887811"/>
            <a:ext cx="9850581" cy="446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58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Object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JSON Object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Set of name/value pairs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Begins with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{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(left brace)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Ends with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}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(right brace)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Each name is followed by : (colon)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Name/value pairs are separated by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(comma)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Names are always Strings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241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Object Syntax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EF9DF-F158-4841-B70D-CE8AC5845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99066"/>
            <a:ext cx="10968760" cy="351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97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Arrays in JSON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Represent ordered list of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Begins with </a:t>
            </a:r>
            <a:r>
              <a:rPr lang="en-US" sz="2400" b="1" dirty="0">
                <a:solidFill>
                  <a:srgbClr val="FF0000"/>
                </a:solidFill>
              </a:rPr>
              <a:t>[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(left bracket)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Ends with </a:t>
            </a:r>
            <a:r>
              <a:rPr lang="en-US" sz="2400" b="1" dirty="0">
                <a:solidFill>
                  <a:srgbClr val="FF0000"/>
                </a:solidFill>
              </a:rPr>
              <a:t>]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(right bracket)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Name/value pairs are separated by </a:t>
            </a:r>
            <a:r>
              <a:rPr lang="en-US" sz="2400" dirty="0">
                <a:solidFill>
                  <a:srgbClr val="FF0000"/>
                </a:solidFill>
              </a:rPr>
              <a:t>,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(comma)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6E296-2548-0942-AD7C-FCD38140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919" y="3174035"/>
            <a:ext cx="71755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66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 in JSON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Represent unordered collection of name-value 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Begins with </a:t>
            </a:r>
            <a:r>
              <a:rPr lang="en-US" sz="2400" b="1" dirty="0">
                <a:solidFill>
                  <a:srgbClr val="FF0000"/>
                </a:solidFill>
              </a:rPr>
              <a:t>{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(left brace)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Ends with </a:t>
            </a:r>
            <a:r>
              <a:rPr lang="en-US" sz="2400" b="1" dirty="0">
                <a:solidFill>
                  <a:srgbClr val="FF0000"/>
                </a:solidFill>
              </a:rPr>
              <a:t>}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(right brace)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Key/value pairs are separated by </a:t>
            </a:r>
            <a:r>
              <a:rPr lang="en-US" sz="2400" dirty="0">
                <a:solidFill>
                  <a:srgbClr val="FF0000"/>
                </a:solidFill>
              </a:rPr>
              <a:t>,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(comma)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Used when key names have arbitrary strings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6CF13-A680-BE47-B47D-708E7FBD4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239" y="3456651"/>
            <a:ext cx="855136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44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Object/Array Syntax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41E4C1-BCF0-BB4A-A959-933BF8BF3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64" y="914400"/>
            <a:ext cx="108712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66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Key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JSON key (name) must be a string inside double quotes (unlike JavaScript)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value can be a string, number, array, Boolean, null or JSON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 always has to a string (unlike JavaScript)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8A43D-2026-7C44-B253-52B7D461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51" y="3199595"/>
            <a:ext cx="6180881" cy="107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43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Value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Values include string, number, Boolean, object, array or null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572BEA-8A54-9A46-B42F-6093BF679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2197100"/>
            <a:ext cx="75692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3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CF0654-7F3A-0A46-9EA9-759F90868A99}"/>
              </a:ext>
            </a:extLst>
          </p:cNvPr>
          <p:cNvSpPr/>
          <p:nvPr/>
        </p:nvSpPr>
        <p:spPr>
          <a:xfrm>
            <a:off x="635000" y="1991404"/>
            <a:ext cx="10541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                   Introduction to Document Databases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                   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                 </a:t>
            </a:r>
            <a:endParaRPr lang="en-US" sz="3200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786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97F42-6916-7648-9DDA-4B90142943B0}"/>
              </a:ext>
            </a:extLst>
          </p:cNvPr>
          <p:cNvSpPr txBox="1"/>
          <p:nvPr/>
        </p:nvSpPr>
        <p:spPr>
          <a:xfrm>
            <a:off x="4433041" y="6038519"/>
            <a:ext cx="3466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bsonspec.org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A5AE7A-68E2-0C44-869A-7CE1EEB8B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43" y="1011750"/>
            <a:ext cx="7548203" cy="4523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810EEA-DAD7-3547-8D1F-18093503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572" y="1050337"/>
            <a:ext cx="3431574" cy="285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04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97F42-6916-7648-9DDA-4B90142943B0}"/>
              </a:ext>
            </a:extLst>
          </p:cNvPr>
          <p:cNvSpPr txBox="1"/>
          <p:nvPr/>
        </p:nvSpPr>
        <p:spPr>
          <a:xfrm>
            <a:off x="4433041" y="6038519"/>
            <a:ext cx="3466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bsonspec.org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93BC7-5681-6B4F-A379-595C8DB90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43" y="914400"/>
            <a:ext cx="11268424" cy="467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52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Database, Collection and Document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physical container for collections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group of MongoDB documents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set of key-value pairs </a:t>
            </a:r>
          </a:p>
        </p:txBody>
      </p:sp>
    </p:spTree>
    <p:extLst>
      <p:ext uri="{BB962C8B-B14F-4D97-AF65-F5344CB8AC3E}">
        <p14:creationId xmlns:p14="http://schemas.microsoft.com/office/powerpoint/2010/main" val="2041939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Collections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Documents are grouped in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 of similar documents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List of documents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 document databases = decide how to organize documents into collections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add, remove, update and search documents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document collection grows – can add more servers to your 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Documents in same collections don’t need to have identical structure, but it should be common</a:t>
            </a:r>
          </a:p>
        </p:txBody>
      </p:sp>
    </p:spTree>
    <p:extLst>
      <p:ext uri="{BB962C8B-B14F-4D97-AF65-F5344CB8AC3E}">
        <p14:creationId xmlns:p14="http://schemas.microsoft.com/office/powerpoint/2010/main" val="1800642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Terminology - Document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group of ordered key-value pairs.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some cases, order of key-value pairs matters in determining identify of document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Same values in different orders would be different documents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Keys are strings and values can be different datatypes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Easier to implement common requirements (less code)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Example: Customer documents</a:t>
            </a:r>
          </a:p>
        </p:txBody>
      </p:sp>
    </p:spTree>
    <p:extLst>
      <p:ext uri="{BB962C8B-B14F-4D97-AF65-F5344CB8AC3E}">
        <p14:creationId xmlns:p14="http://schemas.microsoft.com/office/powerpoint/2010/main" val="3648444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Terminology - Collections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 group of documents, frequently with similar structures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Usually related to the same entity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Enable developers to efficiently operate on groups of related documents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Support additional data structures, such as indexes, that make operations more efficient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68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Terminology –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F1DED7-0805-254A-AF28-DBD45B8DF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895" y="951470"/>
            <a:ext cx="8860997" cy="45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73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Terminology –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Yes, there is no schema, but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Document database is schema-less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Can still have some schema!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need to decide how to store your information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How do design embedded documents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Decide how data fits together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71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to Use Document Databases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to Use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Data schema changes frequently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Application will often need data in a computed or aggregated form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Can create pagination of query results efficiently </a:t>
            </a:r>
          </a:p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Cases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Event Logging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Content Management Systems, Blogging Platforms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Web Analytics or Real-Time Analytics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E-Commerce Applications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754063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754063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754063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393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Not To Use Document Databases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6"/>
            <a:ext cx="9140847" cy="226425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“Non”- Use Cases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Complex transactions spanning different operations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Queries against varying aggregate structure</a:t>
            </a:r>
          </a:p>
        </p:txBody>
      </p:sp>
    </p:spTree>
    <p:extLst>
      <p:ext uri="{BB962C8B-B14F-4D97-AF65-F5344CB8AC3E}">
        <p14:creationId xmlns:p14="http://schemas.microsoft.com/office/powerpoint/2010/main" val="3247491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D7AD6A-E09E-6D45-9785-C78ADF25A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1" y="211611"/>
            <a:ext cx="10958945" cy="63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62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1536353"/>
            <a:ext cx="6767694" cy="925252"/>
          </a:xfrm>
          <a:prstGeom prst="rect">
            <a:avLst/>
          </a:prstGeom>
        </p:spPr>
        <p:txBody>
          <a:bodyPr/>
          <a:lstStyle/>
          <a:p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Started With MongoDB</a:t>
            </a:r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D0AE5-7801-4343-9173-C302E056ED8F}"/>
              </a:ext>
            </a:extLst>
          </p:cNvPr>
          <p:cNvSpPr txBox="1"/>
          <p:nvPr/>
        </p:nvSpPr>
        <p:spPr>
          <a:xfrm>
            <a:off x="1704110" y="3477491"/>
            <a:ext cx="9822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   https://docs.mongodb.com/manual/tutorial/getting-started/</a:t>
            </a:r>
            <a:b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004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MongoDB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5"/>
            <a:ext cx="9140847" cy="424317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Open-source, document-oriented and cross-platform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Developed by 10gen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Founded in 2007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Leading NoSQL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Written in 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APIs (drivers) in many computer languages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JavaScript, Python, Ruby, Perl, Java, 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Provides high performance, high availability and 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JSON-like documents with schema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BSON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965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MongoDB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9F907-D79B-5047-BE56-FDE562554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845" y="799356"/>
            <a:ext cx="8925637" cy="468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81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 Behind MongoDB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5"/>
            <a:ext cx="9140847" cy="42431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size does not fit all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Documents instead of rows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Fast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Scalable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should always be more than one copy of the database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If single database fails, restore from other server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Each MongoDB instance has multiple databases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Each database has multiple collections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85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MongoDB Schema-less or Not?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25963-6F01-9A41-BECA-7D479FF7E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54" y="754800"/>
            <a:ext cx="10363201" cy="451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5"/>
            <a:ext cx="9140847" cy="424317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Rich Query Support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Can query database like we do SQL databases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Large query set supports Insert, Update, Delete and Select operations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Support fields, range queries, regular expressions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Queries support projection – return value for specific keys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Query language expressed via JSON and has constructs: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$query </a:t>
            </a:r>
            <a:r>
              <a:rPr lang="en-US" sz="2400" dirty="0">
                <a:solidFill>
                  <a:srgbClr val="0070C0"/>
                </a:solidFill>
              </a:rPr>
              <a:t>for the where clause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$</a:t>
            </a:r>
            <a:r>
              <a:rPr lang="en-US" sz="2400" b="1" dirty="0" err="1">
                <a:solidFill>
                  <a:srgbClr val="0070C0"/>
                </a:solidFill>
              </a:rPr>
              <a:t>orderby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for sorting the data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$explain </a:t>
            </a:r>
            <a:r>
              <a:rPr lang="en-US" sz="2400" dirty="0">
                <a:solidFill>
                  <a:srgbClr val="0070C0"/>
                </a:solidFill>
              </a:rPr>
              <a:t>to show the execution plan of query</a:t>
            </a:r>
          </a:p>
        </p:txBody>
      </p:sp>
    </p:spTree>
    <p:extLst>
      <p:ext uri="{BB962C8B-B14F-4D97-AF65-F5344CB8AC3E}">
        <p14:creationId xmlns:p14="http://schemas.microsoft.com/office/powerpoint/2010/main" val="1666172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5"/>
            <a:ext cx="9140847" cy="424317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Indexing 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Special data structures that store a small portion of the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collection’s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data set in an easy to traverse form</a:t>
            </a:r>
            <a:endParaRPr lang="en-US" sz="24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Indexes are references to documents ordered by key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All documents are automatically indexed on the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_id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Special case and cannot delete this index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Uniquely identifies each document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Allows fast lookup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Can create your own indexes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Can create indexes on embedded documents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Can create composite indexes </a:t>
            </a:r>
          </a:p>
        </p:txBody>
      </p:sp>
    </p:spTree>
    <p:extLst>
      <p:ext uri="{BB962C8B-B14F-4D97-AF65-F5344CB8AC3E}">
        <p14:creationId xmlns:p14="http://schemas.microsoft.com/office/powerpoint/2010/main" val="4126462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5"/>
            <a:ext cx="9140847" cy="424317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Replication 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Provide more than one copy of data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Multiple copies of data with multiple servers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Provides fault tolerance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One database goes down, the application uses other database servers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Replica sets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Master-slave replication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Chose strong or delayed consistency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Geospatial features</a:t>
            </a:r>
          </a:p>
        </p:txBody>
      </p:sp>
    </p:spTree>
    <p:extLst>
      <p:ext uri="{BB962C8B-B14F-4D97-AF65-F5344CB8AC3E}">
        <p14:creationId xmlns:p14="http://schemas.microsoft.com/office/powerpoint/2010/main" val="2296986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5"/>
            <a:ext cx="9140847" cy="42431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Load Balancing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Replica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sets provide multiple copies of data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MongoDB can scale read operation by client request directly to secondary node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This divides nodes across multiple servers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754063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034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5"/>
            <a:ext cx="9140847" cy="42431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Storage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We can store documents up to 6MB directly to the MongoDB JSON field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For documents &gt; 16 MB, MongoDB provides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GridFS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to store in chunks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70C0"/>
                </a:solidFill>
              </a:rPr>
              <a:t>GridFS</a:t>
            </a:r>
            <a:r>
              <a:rPr lang="en-US" sz="2400" dirty="0">
                <a:solidFill>
                  <a:srgbClr val="0070C0"/>
                </a:solidFill>
              </a:rPr>
              <a:t> is specification for storing and retrieving files &gt; 16 MB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Kind of a file system to store files but its data is stored within MongoDB collections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70C0"/>
                </a:solidFill>
              </a:rPr>
              <a:t>GridFS</a:t>
            </a:r>
            <a:r>
              <a:rPr lang="en-US" sz="2400" dirty="0">
                <a:solidFill>
                  <a:srgbClr val="0070C0"/>
                </a:solidFill>
              </a:rPr>
              <a:t> divides files into chunks and stores in collections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51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Document databases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No common structure for data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Similar to RDBMS in ability to query and filter collections of documents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Document databases are most popular (over 70 million downloads)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MongoDB is the most popular Document database </a:t>
            </a:r>
          </a:p>
          <a:p>
            <a:pPr lvl="1"/>
            <a:r>
              <a:rPr lang="en-US" sz="2800" b="1" dirty="0">
                <a:solidFill>
                  <a:schemeClr val="tx1"/>
                </a:solidFill>
              </a:rPr>
              <a:t>Document term that describes a set of key/value pair</a:t>
            </a:r>
          </a:p>
        </p:txBody>
      </p:sp>
    </p:spTree>
    <p:extLst>
      <p:ext uri="{BB962C8B-B14F-4D97-AF65-F5344CB8AC3E}">
        <p14:creationId xmlns:p14="http://schemas.microsoft.com/office/powerpoint/2010/main" val="1366297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5"/>
            <a:ext cx="9140847" cy="42431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Aggregation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Operations that process data records and return computed results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MongoDB provides aggregation operations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Running data aggregation on MongoDB instance simplifies application code and limits resource requirements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MongoDB provides data pipeline to move large data to the aggregate function that improves performance</a:t>
            </a:r>
          </a:p>
        </p:txBody>
      </p:sp>
    </p:spTree>
    <p:extLst>
      <p:ext uri="{BB962C8B-B14F-4D97-AF65-F5344CB8AC3E}">
        <p14:creationId xmlns:p14="http://schemas.microsoft.com/office/powerpoint/2010/main" val="22343798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5"/>
            <a:ext cx="9140847" cy="42431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Map-Reduce Functionality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Performs complex aggregator functions given a collection of keys, value pairs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Data processing paradigm for condensing large volumes of data into useful aggregated results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MongoDB provides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</a:rPr>
              <a:t>mapReduce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database command</a:t>
            </a:r>
          </a:p>
        </p:txBody>
      </p:sp>
    </p:spTree>
    <p:extLst>
      <p:ext uri="{BB962C8B-B14F-4D97-AF65-F5344CB8AC3E}">
        <p14:creationId xmlns:p14="http://schemas.microsoft.com/office/powerpoint/2010/main" val="612750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Data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5"/>
            <a:ext cx="9140847" cy="42431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based (maximum 16 MB)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Documents are in BSON format (field-value pairs)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document stored in a collection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Have index set in common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Like tables in RDBMS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Documents do not have to have uniform structure </a:t>
            </a:r>
          </a:p>
        </p:txBody>
      </p:sp>
    </p:spTree>
    <p:extLst>
      <p:ext uri="{BB962C8B-B14F-4D97-AF65-F5344CB8AC3E}">
        <p14:creationId xmlns:p14="http://schemas.microsoft.com/office/powerpoint/2010/main" val="40261798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Data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70F88-8D9A-C049-9952-283556317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108" y="914400"/>
            <a:ext cx="3966570" cy="4575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2A470B-426A-C84E-90D9-24DC382F72C6}"/>
              </a:ext>
            </a:extLst>
          </p:cNvPr>
          <p:cNvSpPr txBox="1"/>
          <p:nvPr/>
        </p:nvSpPr>
        <p:spPr>
          <a:xfrm>
            <a:off x="300251" y="914400"/>
            <a:ext cx="72606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instance may have zero or more ‘databases’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database may have zero or more collections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collection may have zero or more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document may have one more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indexes function much like RDBMS indexes</a:t>
            </a:r>
          </a:p>
        </p:txBody>
      </p:sp>
    </p:spTree>
    <p:extLst>
      <p:ext uri="{BB962C8B-B14F-4D97-AF65-F5344CB8AC3E}">
        <p14:creationId xmlns:p14="http://schemas.microsoft.com/office/powerpoint/2010/main" val="2144699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Data Types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686C0B-A464-184E-9E75-D5BEE648A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017" y="754799"/>
            <a:ext cx="7869383" cy="475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20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Data Types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5"/>
            <a:ext cx="9140847" cy="42431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data types: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Array –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 set or list of values. Multiple JSON objects represent array of elements. Array of city values:</a:t>
            </a:r>
          </a:p>
          <a:p>
            <a:pPr lvl="2"/>
            <a:r>
              <a:rPr lang="en-US" sz="2400" b="1" dirty="0">
                <a:solidFill>
                  <a:srgbClr val="0070C0"/>
                </a:solidFill>
              </a:rPr>
              <a:t>    {</a:t>
            </a:r>
          </a:p>
          <a:p>
            <a:pPr lvl="3"/>
            <a:r>
              <a:rPr lang="en-US" sz="2400" b="1" dirty="0">
                <a:solidFill>
                  <a:srgbClr val="0070C0"/>
                </a:solidFill>
              </a:rPr>
              <a:t>	“cities” : [“London”, “Delhi”, “New York”]</a:t>
            </a:r>
          </a:p>
          <a:p>
            <a:pPr lvl="3"/>
            <a:r>
              <a:rPr lang="en-US" sz="2400" b="1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9292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Data Types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5"/>
            <a:ext cx="9140847" cy="42431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data types: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Embedded document: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document-like structure that can be used as a key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3E697-87DA-C045-A27A-2F1882F9E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439" y="2508250"/>
            <a:ext cx="6373504" cy="28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6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Datatabase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5"/>
            <a:ext cx="9140847" cy="42431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is stored in form of collections.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 database is a group of collections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54063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754063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1A8E6-8A10-D940-97BE-31C9BE4BD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221" y="2361063"/>
            <a:ext cx="6291618" cy="319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997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MongoDB Shell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5"/>
            <a:ext cx="9140847" cy="42431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check which database you are using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show all databases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SHOW DBS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switch database or make a new one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USE &lt;NAME&gt;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see which collections exist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SHOW COLLECTIONS	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084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Collections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40" y="1161335"/>
            <a:ext cx="9921922" cy="42431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 is a group of documents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Container for MongoDB documents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Equivalent to SQL tables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Collection should only store related documents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create new collection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A93EF-75CA-2743-A799-435408C2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241" y="3490508"/>
            <a:ext cx="7977543" cy="104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19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86DDD-77E9-364B-BDC4-6BBB66D01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9" y="720435"/>
            <a:ext cx="9545782" cy="47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62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Collections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5"/>
            <a:ext cx="9140847" cy="42431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Documents in a collection should have related purpose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cannot have collections with the same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 are schema-less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Do not force the user to define schema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Documents within collections have different fields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One document in a collection might have address field and the other might not have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 can have sub-collections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</a:rPr>
              <a:t>Blog.posts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43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Documents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5"/>
            <a:ext cx="9140847" cy="42431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is stored in a form of documents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 is a collection of key-value 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is known as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attribute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Documents cannot contain duplicate keys</a:t>
            </a:r>
          </a:p>
          <a:p>
            <a:pPr lvl="1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025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Documents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5"/>
            <a:ext cx="9140847" cy="42431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MongoDB documents have a special field called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id._id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12-byte hexadecimal number that ensures uniqueness of the document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Generated by MongoDB automatically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Represents Primary Key for MongoDB documents</a:t>
            </a:r>
          </a:p>
          <a:p>
            <a:pPr lvl="1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C222B-9581-6945-A677-7E4670B3D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21" y="2866031"/>
            <a:ext cx="11791666" cy="25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659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Embedded Documents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F002D-5969-4240-80F1-3F54EB5F4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391" y="1099066"/>
            <a:ext cx="7511432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030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Arrays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D5F19-0401-4146-8D5B-655CE71C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14400"/>
            <a:ext cx="9157855" cy="410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26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Schemas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5"/>
            <a:ext cx="9140847" cy="42431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 have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schemas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Documents within single collection can have any number of different “shapes”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Both of these documents can be stored in single collection:</a:t>
            </a:r>
          </a:p>
          <a:p>
            <a:pPr lvl="1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1E940-2F10-6B4E-A794-4C5867F8C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9" y="3147614"/>
            <a:ext cx="9556059" cy="17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859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vs MySQL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5"/>
            <a:ext cx="9140847" cy="4243177"/>
          </a:xfrm>
        </p:spPr>
        <p:txBody>
          <a:bodyPr>
            <a:normAutofit/>
          </a:bodyPr>
          <a:lstStyle/>
          <a:p>
            <a:pPr lvl="1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1575BD-F9AA-9F41-BC9D-6A8F473D8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683220"/>
              </p:ext>
            </p:extLst>
          </p:nvPr>
        </p:nvGraphicFramePr>
        <p:xfrm>
          <a:off x="1078173" y="1161336"/>
          <a:ext cx="10003810" cy="3833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1905">
                  <a:extLst>
                    <a:ext uri="{9D8B030D-6E8A-4147-A177-3AD203B41FA5}">
                      <a16:colId xmlns:a16="http://schemas.microsoft.com/office/drawing/2014/main" val="3893831038"/>
                    </a:ext>
                  </a:extLst>
                </a:gridCol>
                <a:gridCol w="5001905">
                  <a:extLst>
                    <a:ext uri="{9D8B030D-6E8A-4147-A177-3AD203B41FA5}">
                      <a16:colId xmlns:a16="http://schemas.microsoft.com/office/drawing/2014/main" val="1977752971"/>
                    </a:ext>
                  </a:extLst>
                </a:gridCol>
              </a:tblGrid>
              <a:tr h="76674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MYSQL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MongoDB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950064"/>
                  </a:ext>
                </a:extLst>
              </a:tr>
              <a:tr h="76674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115265"/>
                  </a:ext>
                </a:extLst>
              </a:tr>
              <a:tr h="76674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780676"/>
                  </a:ext>
                </a:extLst>
              </a:tr>
              <a:tr h="76674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474135"/>
                  </a:ext>
                </a:extLst>
              </a:tr>
              <a:tr h="766749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975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0660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Advantages over RDBMS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14401"/>
            <a:ext cx="9990161" cy="44901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 are schema-less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Structure of a single document is simple and clear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complex joins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MongoDB has rich query support – dynamic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MongoDB is easy to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Conversion/mapping between application and database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0620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Limitations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914401"/>
            <a:ext cx="9990161" cy="44901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Maximum document size supported by MongoDB is 16 MB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Maximum document nesting level is 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Maximum namespace (database + collection name) is 123 characters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we apply an index to any field, that field value cannot contain &gt; 1024 bytes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cannot rollback automatically if data is more than 300 MB.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Need manual intervention in these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351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Atlas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5"/>
            <a:ext cx="9140847" cy="424317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as a Service for MongoDB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Scalable back-end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Available on AWS, GCP, Azure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Highly available, even when scaling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Patch maintenance/Backup/Metrics/Alerts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Your own MongoDB cluster in a cloud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MongoMirror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Offers data explorer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Visually explore data and run queries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View information about indexes </a:t>
            </a:r>
          </a:p>
        </p:txBody>
      </p:sp>
    </p:spTree>
    <p:extLst>
      <p:ext uri="{BB962C8B-B14F-4D97-AF65-F5344CB8AC3E}">
        <p14:creationId xmlns:p14="http://schemas.microsoft.com/office/powerpoint/2010/main" val="2914861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83557-13C9-8144-9BDB-727B63C15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40" y="914400"/>
            <a:ext cx="9845040" cy="455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25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Studio 3T for MongoDB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5"/>
            <a:ext cx="9140847" cy="42431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 for MongoDB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Helps us manage MongoDB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Windows, Linux, Mac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Rich query capability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IntelliShell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– full blown mongo shell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Use SQL to query MongoDB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We will do free trial in this class</a:t>
            </a:r>
          </a:p>
        </p:txBody>
      </p:sp>
    </p:spTree>
    <p:extLst>
      <p:ext uri="{BB962C8B-B14F-4D97-AF65-F5344CB8AC3E}">
        <p14:creationId xmlns:p14="http://schemas.microsoft.com/office/powerpoint/2010/main" val="16194002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04110" y="292174"/>
            <a:ext cx="835429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Query MongoDB With Studio 3T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161335"/>
            <a:ext cx="9140847" cy="42431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Mongo Shell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Aggregation Editor 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 Query Builder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441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1536353"/>
            <a:ext cx="6767694" cy="925252"/>
          </a:xfrm>
          <a:prstGeom prst="rect">
            <a:avLst/>
          </a:prstGeom>
        </p:spPr>
        <p:txBody>
          <a:bodyPr/>
          <a:lstStyle/>
          <a:p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LAB 1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558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0D355-EB00-A34E-84BA-80661C56F4E7}"/>
              </a:ext>
            </a:extLst>
          </p:cNvPr>
          <p:cNvSpPr txBox="1"/>
          <p:nvPr/>
        </p:nvSpPr>
        <p:spPr>
          <a:xfrm>
            <a:off x="1166006" y="1099066"/>
            <a:ext cx="96157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“NoSQL Distilled: A Brief Guide to Emerging World of Polyglot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Persistance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“NoSQL For Mere Mortals”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Beginners”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“Definite Guide to MongoDB: A Complete Guide to Dealing with Big Data Using MongoDB”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893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Data Model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Database stores and retrieves documents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Documents are self-describing, hierarchical tree data structures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Maps, collections, scalar values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13735-9565-8A48-9AD7-E1DDA0F9E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550" y="2222339"/>
            <a:ext cx="7544062" cy="281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1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RDBMS vs Document Data Model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70A36-37AC-1946-B724-286BEC4D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914" y="831440"/>
            <a:ext cx="8340179" cy="468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47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W_Photography_Campus_0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38609</TotalTime>
  <Words>2113</Words>
  <Application>Microsoft Macintosh PowerPoint</Application>
  <PresentationFormat>Widescreen</PresentationFormat>
  <Paragraphs>447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Book Antiqua</vt:lpstr>
      <vt:lpstr>Calibri</vt:lpstr>
      <vt:lpstr>Wingdings</vt:lpstr>
      <vt:lpstr>GW_Photography_Campus_0</vt:lpstr>
      <vt:lpstr>Module 4 Week 1- MongoDB </vt:lpstr>
      <vt:lpstr>MongoDB Roadmap  </vt:lpstr>
      <vt:lpstr>PowerPoint Presentation</vt:lpstr>
      <vt:lpstr>Introduction </vt:lpstr>
      <vt:lpstr>Introduction </vt:lpstr>
      <vt:lpstr>Introduction </vt:lpstr>
      <vt:lpstr>Introduction </vt:lpstr>
      <vt:lpstr>Document Data Model </vt:lpstr>
      <vt:lpstr>RDBMS vs Document Data Model </vt:lpstr>
      <vt:lpstr>RDBMS vs Document Data Model </vt:lpstr>
      <vt:lpstr>RDBMS vs Document Data Model </vt:lpstr>
      <vt:lpstr>What is Document Database?</vt:lpstr>
      <vt:lpstr>What is Document Database?</vt:lpstr>
      <vt:lpstr>Document Data Model </vt:lpstr>
      <vt:lpstr>PowerPoint Presentation</vt:lpstr>
      <vt:lpstr>Sample HTML Code </vt:lpstr>
      <vt:lpstr>JSON</vt:lpstr>
      <vt:lpstr>JSON Primer </vt:lpstr>
      <vt:lpstr>CSV vs JSON</vt:lpstr>
      <vt:lpstr>MongoDB Query Model</vt:lpstr>
      <vt:lpstr>JSON vs RDBMS</vt:lpstr>
      <vt:lpstr>JSON Object/Array</vt:lpstr>
      <vt:lpstr>JSON Object</vt:lpstr>
      <vt:lpstr>JSON Object Syntax </vt:lpstr>
      <vt:lpstr>Arrays in JSON</vt:lpstr>
      <vt:lpstr>Objects in JSON</vt:lpstr>
      <vt:lpstr>JSON Object/Array Syntax </vt:lpstr>
      <vt:lpstr>JSON Key </vt:lpstr>
      <vt:lpstr>JSON Value </vt:lpstr>
      <vt:lpstr>BSON</vt:lpstr>
      <vt:lpstr>BSON</vt:lpstr>
      <vt:lpstr>Database, Collection and Document</vt:lpstr>
      <vt:lpstr>Working with Collections</vt:lpstr>
      <vt:lpstr>Terminology - Document</vt:lpstr>
      <vt:lpstr>Terminology - Collections</vt:lpstr>
      <vt:lpstr>Terminology – Embedded Document</vt:lpstr>
      <vt:lpstr>Terminology – Schema Design</vt:lpstr>
      <vt:lpstr>When to Use Document Databases</vt:lpstr>
      <vt:lpstr>When Not To Use Document Databases</vt:lpstr>
      <vt:lpstr> Getting Started With MongoDB   </vt:lpstr>
      <vt:lpstr>What is MongoDB </vt:lpstr>
      <vt:lpstr>What is MongoDB </vt:lpstr>
      <vt:lpstr>Key Concepts Behind MongoDB </vt:lpstr>
      <vt:lpstr>Is MongoDB Schema-less or Not? </vt:lpstr>
      <vt:lpstr>MongoDB Features</vt:lpstr>
      <vt:lpstr>MongoDB Features</vt:lpstr>
      <vt:lpstr>MongoDB Features</vt:lpstr>
      <vt:lpstr>MongoDB Features</vt:lpstr>
      <vt:lpstr>MongoDB Features</vt:lpstr>
      <vt:lpstr>MongoDB Features</vt:lpstr>
      <vt:lpstr>MongoDB Features</vt:lpstr>
      <vt:lpstr>MongoDB Data Model</vt:lpstr>
      <vt:lpstr>MongoDB Data Model</vt:lpstr>
      <vt:lpstr>MongoDB Data Types</vt:lpstr>
      <vt:lpstr>MongoDB Data Types</vt:lpstr>
      <vt:lpstr>MongoDB Data Types</vt:lpstr>
      <vt:lpstr>MongoDB Datatabase</vt:lpstr>
      <vt:lpstr>Using MongoDB Shell</vt:lpstr>
      <vt:lpstr>MongoDB Collections</vt:lpstr>
      <vt:lpstr>MongoDB Collections</vt:lpstr>
      <vt:lpstr>MongoDB Documents</vt:lpstr>
      <vt:lpstr>MongoDB Documents</vt:lpstr>
      <vt:lpstr>MongoDB Embedded Documents</vt:lpstr>
      <vt:lpstr>MongoDB Arrays</vt:lpstr>
      <vt:lpstr>Dynamic Schemas</vt:lpstr>
      <vt:lpstr>MongoDB vs MySQL</vt:lpstr>
      <vt:lpstr>MongoDB Advantages over RDBMS</vt:lpstr>
      <vt:lpstr>MongoDB Limitations</vt:lpstr>
      <vt:lpstr>MongoDB Atlas</vt:lpstr>
      <vt:lpstr>Studio 3T for MongoDB</vt:lpstr>
      <vt:lpstr>How to Query MongoDB With Studio 3T</vt:lpstr>
      <vt:lpstr> MongoDB LAB 1  </vt:lpstr>
      <vt:lpstr>Sources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SQL</dc:title>
  <dc:creator>Microsoft Office User</dc:creator>
  <cp:lastModifiedBy>Mendenhall, Anya Olegovna</cp:lastModifiedBy>
  <cp:revision>435</cp:revision>
  <dcterms:created xsi:type="dcterms:W3CDTF">2018-08-27T00:58:12Z</dcterms:created>
  <dcterms:modified xsi:type="dcterms:W3CDTF">2019-10-08T14:00:04Z</dcterms:modified>
</cp:coreProperties>
</file>